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  <p:embeddedFontLst>
    <p:embeddedFont>
      <p:font typeface="Raleway"/>
      <p:regular r:id="rId25"/>
    </p:embeddedFont>
    <p:embeddedFont>
      <p:font typeface="Lato" panose="020F0502020204030203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7dbf8ea7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47dbf8ea7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7dbf8ea7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7dbf8ea7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7dbf8ea7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47dbf8ea7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8e430b7e_1_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8e430b7e_1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Eps32: </a:t>
            </a:r>
            <a:r>
              <a:rPr lang="en-GB"/>
              <a:t>2.4GHz Dual-Mode WiFi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Microchip RN2903: 2.1-3.6V, Temperature Range: -40°C to +85°C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7dbf8ea7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7dbf8ea7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Obvious to user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Make it more general, after all outlet is only one of the IOT  ideas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 that can be expand to other IOT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Preliminary efforts mainly on basic function implementation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get a basic map, 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about how modules function,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they work together,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are they functions as what we anticipated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Connectivity, build an app on mobile phone,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control of all the IOT devices, say smart plugs in our project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a1ff0f05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a1ff0f05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happen when sending in a high frequency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Trying to implement message exchange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Black Box to us because we are using Arduino IDE as preliminary implementation, to get a quick prototype of our project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into the Move to pro tools</a:t>
            </a:r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48e430b7e_1_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48e430b7e_1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Robustness: try no loss, or assess loss make sure loss happen in a acceptable range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Range: in lab, super close each other how far away it can perform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control ways: 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internet through hub (connectivity)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Remote control simply using </a:t>
            </a:r>
            <a:r>
              <a:rPr lang="en-GB">
                <a:solidFill>
                  <a:schemeClr val="dk1"/>
                </a:solidFill>
              </a:rPr>
              <a:t>physic</a:t>
            </a:r>
            <a:r>
              <a:rPr lang="en-GB"/>
              <a:t> signal like button pressed(what scenario LoRa suppose to be used)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7dbf8ea7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7dbf8ea7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47dbf8ea7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47dbf8ea7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2c2cf9be8_1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2c2cf9be8_1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cee947ab_0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cee947ab_0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product on the market’s disadvantages.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8b84311c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8b84311c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LoRaWAN (Long Range Wide Area Network) cover the upper layers. It can achieve data rates between 0.3 kbit/s and 27 kbit/s, depending upon the spreading factor.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8b84311c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8b84311c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been spreading the original data volume will time the SF number. Spreading Factor decides on how many chirps, the carrier of the data, are sent per second.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most important parameter for Lora</a:t>
            </a:r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8b84311c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48b84311c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 expresses what part of the redundant message is actually meaningful.</a:t>
            </a: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8b84311c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48b84311c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Symbol rate (Rs) = BW/(2^SF)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rate (DR)= SF*( BW/2^SF)*CR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7dbf8ea7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7dbf8ea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7dbf8ea7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7dbf8ea7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Plug</a:t>
            </a:r>
            <a:endParaRPr lang="en-GB"/>
          </a:p>
        </p:txBody>
      </p:sp>
      <p:sp>
        <p:nvSpPr>
          <p:cNvPr id="87" name="Google Shape;87;p13"/>
          <p:cNvSpPr txBox="1"/>
          <p:nvPr>
            <p:ph type="subTitle" idx="1"/>
          </p:nvPr>
        </p:nvSpPr>
        <p:spPr>
          <a:xfrm>
            <a:off x="3953700" y="4602300"/>
            <a:ext cx="5190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7650" y="53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r>
              <a:rPr lang="en-GB"/>
              <a:t> Block Diagram - Plugs</a:t>
            </a:r>
            <a:endParaRPr lang="en-GB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219350"/>
            <a:ext cx="8389035" cy="37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7650" y="53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Block Diagram - Remote Controller</a:t>
            </a:r>
            <a:endParaRPr lang="en-GB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219350"/>
            <a:ext cx="8397324" cy="37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7650" y="53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Block Diagram - Hub</a:t>
            </a:r>
            <a:endParaRPr lang="en-GB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219350"/>
            <a:ext cx="8397324" cy="37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Implementation Plan</a:t>
            </a:r>
            <a:endParaRPr lang="en-GB"/>
          </a:p>
        </p:txBody>
      </p:sp>
      <p:sp>
        <p:nvSpPr>
          <p:cNvPr id="166" name="Google Shape;166;p2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STM 32 (</a:t>
            </a:r>
            <a:r>
              <a:rPr lang="en-GB"/>
              <a:t>ARM Architecture)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ESP 32 (Arduino IDE)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Microchip RN2903</a:t>
            </a:r>
            <a:endParaRPr lang="en-GB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21900" y="1931125"/>
            <a:ext cx="4896250" cy="11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54167" y="3497392"/>
            <a:ext cx="1817825" cy="1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3627670"/>
            <a:ext cx="1379375" cy="10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Implementation Plan</a:t>
            </a:r>
            <a:endParaRPr lang="en-GB"/>
          </a:p>
        </p:txBody>
      </p:sp>
      <p:sp>
        <p:nvSpPr>
          <p:cNvPr id="175" name="Google Shape;175;p26"/>
          <p:cNvSpPr txBox="1"/>
          <p:nvPr>
            <p:ph type="body" idx="1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85"/>
              <a:t>Goal:</a:t>
            </a:r>
            <a:endParaRPr sz="538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385"/>
              <a:t>	-</a:t>
            </a:r>
            <a:r>
              <a:rPr lang="en-GB" sz="4400"/>
              <a:t>Provide an abstraction to people who use it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/>
              <a:t>	-General LoRa platform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385"/>
              <a:t>Library &amp; IDE</a:t>
            </a:r>
            <a:r>
              <a:rPr lang="en-GB" sz="5385"/>
              <a:t>:  </a:t>
            </a:r>
            <a:endParaRPr sz="5385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/>
              <a:t>Currently on Arduino, from scratch, for simple verification</a:t>
            </a:r>
            <a:endParaRPr sz="440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/>
              <a:t>Move to Keil, SX1678.h</a:t>
            </a:r>
            <a:endParaRPr sz="440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/>
              <a:t>XCode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385"/>
              <a:t>Connectivity: </a:t>
            </a:r>
            <a:endParaRPr sz="5385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/>
              <a:t>Hub APP on iOS (require further study)</a:t>
            </a:r>
            <a:endParaRPr sz="5485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reliminary Progress</a:t>
            </a:r>
            <a:endParaRPr lang="en-GB"/>
          </a:p>
        </p:txBody>
      </p:sp>
      <p:sp>
        <p:nvSpPr>
          <p:cNvPr id="181" name="Google Shape;181;p27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Sending Simple Control Message end-to-end with LoRa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Limitation: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Loss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Exchange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Black Box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Next: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Get into details(libs, tools)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Build a network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/>
              <a:t>https://drive.google.com/file/d/10ILMhW--fJjJzc0_kFHn_t-Pv1JEiAte/view?usp=sharing</a:t>
            </a:r>
            <a:endParaRPr sz="10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47597" y="752150"/>
            <a:ext cx="5652424" cy="42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Plan</a:t>
            </a:r>
            <a:endParaRPr lang="en-GB"/>
          </a:p>
        </p:txBody>
      </p:sp>
      <p:sp>
        <p:nvSpPr>
          <p:cNvPr id="188" name="Google Shape;188;p28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Expect Result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Multiple Ways of Control: HUB &amp; Button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Long Range, Stable, Controllable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Performance Assess：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Communication Robustness: range, loss rate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Testing Procedures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Range Signal Strength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7650" y="53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Distribution</a:t>
            </a:r>
            <a:endParaRPr lang="en-GB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38613" y="971450"/>
            <a:ext cx="3666775" cy="40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7650" y="531750"/>
            <a:ext cx="4294200" cy="53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Gantt Chart</a:t>
            </a:r>
            <a:endParaRPr lang="en-GB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69087" y="531750"/>
            <a:ext cx="6205824" cy="46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93" name="Google Shape;93;p1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Long-distance control socket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Remote control the socket when there is no i</a:t>
            </a:r>
            <a:r>
              <a:rPr lang="en-GB"/>
              <a:t>nternet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Scope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All electrical appliances with plug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Case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Home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17941" y="1064750"/>
            <a:ext cx="2527708" cy="33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90768" y="2836425"/>
            <a:ext cx="1682925" cy="15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equirements and Challenges</a:t>
            </a:r>
            <a:endParaRPr lang="en-GB"/>
          </a:p>
        </p:txBody>
      </p:sp>
      <p:sp>
        <p:nvSpPr>
          <p:cNvPr id="101" name="Google Shape;101;p1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Lots of research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Long Distance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 WiFi and Bluetooth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Able to use without network 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Lora （</a:t>
            </a:r>
            <a:r>
              <a:rPr lang="en-GB"/>
              <a:t>Long Range)</a:t>
            </a:r>
            <a:endParaRPr lang="en-GB"/>
          </a:p>
        </p:txBody>
      </p:sp>
      <p:sp>
        <p:nvSpPr>
          <p:cNvPr id="107" name="Google Shape;107;p16"/>
          <p:cNvSpPr txBox="1"/>
          <p:nvPr>
            <p:ph type="body" idx="1"/>
          </p:nvPr>
        </p:nvSpPr>
        <p:spPr>
          <a:xfrm>
            <a:off x="729450" y="18845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Semtech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ISM </a:t>
            </a:r>
            <a:r>
              <a:rPr lang="en-GB"/>
              <a:t>Frequency</a:t>
            </a:r>
            <a:r>
              <a:rPr lang="en-GB"/>
              <a:t>: 433, 868(EU), 915(US) MHz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haracteristic: long-range transmissions and low power consumption.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</a:t>
            </a:r>
            <a:r>
              <a:rPr lang="en-GB"/>
              <a:t> covers the physical layer.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¼ miles.</a:t>
            </a:r>
            <a:endParaRPr lang="en-GB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70050" y="3161762"/>
            <a:ext cx="3207500" cy="17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Spreading Factor(SF)</a:t>
            </a:r>
            <a:endParaRPr lang="en-GB"/>
          </a:p>
        </p:txBody>
      </p:sp>
      <p:sp>
        <p:nvSpPr>
          <p:cNvPr id="114" name="Google Shape;114;p17"/>
          <p:cNvSpPr txBox="1"/>
          <p:nvPr>
            <p:ph type="body" idx="1"/>
          </p:nvPr>
        </p:nvSpPr>
        <p:spPr>
          <a:xfrm>
            <a:off x="727650" y="18238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Range 6 - 12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LoRa has the fastest data transmission rate when SF is 6.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SF = 6 , 1 = 1 to 1 = 111111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Increase of SF will cause: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300"/>
              <a:t>Lower </a:t>
            </a:r>
            <a:r>
              <a:rPr lang="en-GB" sz="1300"/>
              <a:t>data transmission rate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Reduce bit error rate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Stronger the anti-interference ability</a:t>
            </a:r>
            <a:endParaRPr sz="13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64538" y="3500224"/>
            <a:ext cx="4018526" cy="13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Code Rate (CR)</a:t>
            </a:r>
            <a:endParaRPr lang="en-GB"/>
          </a:p>
        </p:txBody>
      </p:sp>
      <p:sp>
        <p:nvSpPr>
          <p:cNvPr id="121" name="Google Shape;121;p18"/>
          <p:cNvSpPr txBox="1"/>
          <p:nvPr>
            <p:ph type="body" idx="1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CR is ⅘, means 4 valid data and 1 extra data order to s</a:t>
            </a:r>
            <a:r>
              <a:rPr lang="en-GB"/>
              <a:t>tronger the anti-interference ability.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Cyclic redundancy check(CRC)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10100  -&gt; 01010 -&gt; 00101 -&gt; 10010 -&gt; 01001 -&gt; 10100</a:t>
            </a:r>
            <a:endParaRPr lang="en-GB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47124" y="2372825"/>
            <a:ext cx="2247175" cy="26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04825" y="3031550"/>
            <a:ext cx="4411125" cy="1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Bandwidth (BW)</a:t>
            </a:r>
            <a:endParaRPr lang="en-GB"/>
          </a:p>
        </p:txBody>
      </p:sp>
      <p:sp>
        <p:nvSpPr>
          <p:cNvPr id="129" name="Google Shape;129;p19"/>
          <p:cNvSpPr txBox="1"/>
          <p:nvPr>
            <p:ph type="body" idx="1"/>
          </p:nvPr>
        </p:nvSpPr>
        <p:spPr>
          <a:xfrm>
            <a:off x="727650" y="1811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BW = Higher limit of frequency </a:t>
            </a:r>
            <a:r>
              <a:rPr lang="en-GB"/>
              <a:t>minus lower limit of frequency.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BW increase will cause effective data rate </a:t>
            </a:r>
            <a:r>
              <a:rPr lang="en-GB"/>
              <a:t>increase in order to shorten the transmission time.</a:t>
            </a:r>
            <a:r>
              <a:rPr lang="en-GB"/>
              <a:t> </a:t>
            </a:r>
            <a:endParaRPr lang="en-GB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68250" y="2613062"/>
            <a:ext cx="3207500" cy="17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7650" y="531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Block Diagram</a:t>
            </a:r>
            <a:endParaRPr lang="en-GB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5438" y="1173450"/>
            <a:ext cx="5753113" cy="37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Subsystems</a:t>
            </a:r>
            <a:endParaRPr lang="en-GB"/>
          </a:p>
        </p:txBody>
      </p:sp>
      <p:sp>
        <p:nvSpPr>
          <p:cNvPr id="142" name="Google Shape;142;p21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Plugs</a:t>
            </a:r>
            <a:endParaRPr lang="en-GB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Remote controller</a:t>
            </a:r>
            <a:endParaRPr lang="en-GB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Hub</a:t>
            </a:r>
            <a:endParaRPr lang="en-GB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Router, clients.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2020</Words>
  <Application>WPS Presentation</Application>
  <PresentationFormat/>
  <Paragraphs>114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Arial</vt:lpstr>
      <vt:lpstr>Raleway</vt:lpstr>
      <vt:lpstr>Lato</vt:lpstr>
      <vt:lpstr>微软雅黑</vt:lpstr>
      <vt:lpstr>Arial Unicode MS</vt:lpstr>
      <vt:lpstr>Streamline</vt:lpstr>
      <vt:lpstr>Smart Plug</vt:lpstr>
      <vt:lpstr>Introduction</vt:lpstr>
      <vt:lpstr>Requirements and Challenges</vt:lpstr>
      <vt:lpstr>Lora （Long Range)</vt:lpstr>
      <vt:lpstr>1. Spreading Factor(SF)</vt:lpstr>
      <vt:lpstr>2. Code Rate (CR)</vt:lpstr>
      <vt:lpstr>3. Bandwidth (BW)</vt:lpstr>
      <vt:lpstr>System Block Diagram</vt:lpstr>
      <vt:lpstr>Subsystems</vt:lpstr>
      <vt:lpstr>Functional Block Diagram - Plugs</vt:lpstr>
      <vt:lpstr>Functional Block Diagram - Remote Controller</vt:lpstr>
      <vt:lpstr>Functional Block Diagram - Hub</vt:lpstr>
      <vt:lpstr>Hardware Implementation Plan</vt:lpstr>
      <vt:lpstr>Software Implementation Plan</vt:lpstr>
      <vt:lpstr>Preliminary Progress</vt:lpstr>
      <vt:lpstr>Validation Plan</vt:lpstr>
      <vt:lpstr>Work Distribution</vt:lpstr>
      <vt:lpstr>Gantt Chart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Plug</dc:title>
  <dc:creator/>
  <cp:lastModifiedBy>zhuoc</cp:lastModifiedBy>
  <cp:revision>1</cp:revision>
  <dcterms:created xsi:type="dcterms:W3CDTF">2022-12-19T09:23:49Z</dcterms:created>
  <dcterms:modified xsi:type="dcterms:W3CDTF">2022-12-19T09:23:50Z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873E98C745964E59BB056204E7576EC3</vt:lpwstr>
  </property>
  <property fmtid="{D5CDD505-2E9C-101B-9397-08002B2CF9AE}" pid="3" name="KSOProductBuildVer">
    <vt:lpwstr>1033-11.2.0.11440</vt:lpwstr>
  </property>
</Properties>
</file>